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sldIdLst>
    <p:sldId id="259" r:id="rId5"/>
    <p:sldId id="295" r:id="rId6"/>
    <p:sldId id="281" r:id="rId7"/>
    <p:sldId id="312" r:id="rId8"/>
    <p:sldId id="311" r:id="rId9"/>
    <p:sldId id="296" r:id="rId10"/>
    <p:sldId id="307" r:id="rId11"/>
    <p:sldId id="306"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F1F5E-D9F1-45AA-8043-09056ED14A14}" v="9" dt="2023-05-15T14:30:38.389"/>
    <p1510:client id="{49CC1A97-AE3D-43D7-9DF7-2FEF05576284}" v="15" dt="2023-05-15T23:08:49.989"/>
    <p1510:client id="{9E7C84F4-9894-4066-B07D-DF83596D91FA}" v="6" dt="2023-05-15T14:31:19.482"/>
    <p1510:client id="{C23694F9-5674-4C84-9D2E-DCAD45374B4C}" v="2" dt="2023-05-10T00:05:58.519"/>
    <p1510:client id="{D188FDA1-7F77-4FB7-B217-F03D6046700D}" v="118" dt="2023-05-05T21:24:15.376"/>
    <p1510:client id="{DE325DB3-4D1D-BA08-9151-634725A61318}" v="493" dt="2023-05-08T02:57:40.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arman" userId="S::ejarman@my365.bellevue.edu::bc9cf05d-94f1-4b33-9e82-e69eff02f465" providerId="AD" clId="Web-{1BCF1F5E-D9F1-45AA-8043-09056ED14A14}"/>
    <pc:docChg chg="modSld">
      <pc:chgData name="Eric Jarman" userId="S::ejarman@my365.bellevue.edu::bc9cf05d-94f1-4b33-9e82-e69eff02f465" providerId="AD" clId="Web-{1BCF1F5E-D9F1-45AA-8043-09056ED14A14}" dt="2023-05-15T14:30:38.389" v="7"/>
      <pc:docMkLst>
        <pc:docMk/>
      </pc:docMkLst>
      <pc:sldChg chg="addSp delSp modSp">
        <pc:chgData name="Eric Jarman" userId="S::ejarman@my365.bellevue.edu::bc9cf05d-94f1-4b33-9e82-e69eff02f465" providerId="AD" clId="Web-{1BCF1F5E-D9F1-45AA-8043-09056ED14A14}" dt="2023-05-15T14:30:38.389" v="7"/>
        <pc:sldMkLst>
          <pc:docMk/>
          <pc:sldMk cId="2694395794" sldId="296"/>
        </pc:sldMkLst>
        <pc:spChg chg="add mod">
          <ac:chgData name="Eric Jarman" userId="S::ejarman@my365.bellevue.edu::bc9cf05d-94f1-4b33-9e82-e69eff02f465" providerId="AD" clId="Web-{1BCF1F5E-D9F1-45AA-8043-09056ED14A14}" dt="2023-05-15T14:30:38.389" v="7"/>
          <ac:spMkLst>
            <pc:docMk/>
            <pc:sldMk cId="2694395794" sldId="296"/>
            <ac:spMk id="8" creationId="{C212C5F3-B465-550D-201F-2AB378B9BDEC}"/>
          </ac:spMkLst>
        </pc:spChg>
        <pc:picChg chg="add mod">
          <ac:chgData name="Eric Jarman" userId="S::ejarman@my365.bellevue.edu::bc9cf05d-94f1-4b33-9e82-e69eff02f465" providerId="AD" clId="Web-{1BCF1F5E-D9F1-45AA-8043-09056ED14A14}" dt="2023-05-15T14:30:26.451" v="6" actId="1076"/>
          <ac:picMkLst>
            <pc:docMk/>
            <pc:sldMk cId="2694395794" sldId="296"/>
            <ac:picMk id="3" creationId="{0EB5FD02-8B57-0ACD-4703-A87B669EB5AE}"/>
          </ac:picMkLst>
        </pc:picChg>
        <pc:picChg chg="del">
          <ac:chgData name="Eric Jarman" userId="S::ejarman@my365.bellevue.edu::bc9cf05d-94f1-4b33-9e82-e69eff02f465" providerId="AD" clId="Web-{1BCF1F5E-D9F1-45AA-8043-09056ED14A14}" dt="2023-05-15T14:30:38.389" v="7"/>
          <ac:picMkLst>
            <pc:docMk/>
            <pc:sldMk cId="2694395794" sldId="296"/>
            <ac:picMk id="5" creationId="{4A4E195E-6756-A0DE-C219-03C65DAFCEE3}"/>
          </ac:picMkLst>
        </pc:picChg>
      </pc:sldChg>
    </pc:docChg>
  </pc:docChgLst>
  <pc:docChgLst>
    <pc:chgData name="Eric Jarman" userId="S::ejarman@my365.bellevue.edu::bc9cf05d-94f1-4b33-9e82-e69eff02f465" providerId="AD" clId="Web-{9E7C84F4-9894-4066-B07D-DF83596D91FA}"/>
    <pc:docChg chg="modSld">
      <pc:chgData name="Eric Jarman" userId="S::ejarman@my365.bellevue.edu::bc9cf05d-94f1-4b33-9e82-e69eff02f465" providerId="AD" clId="Web-{9E7C84F4-9894-4066-B07D-DF83596D91FA}" dt="2023-05-15T14:31:19.482" v="5" actId="1076"/>
      <pc:docMkLst>
        <pc:docMk/>
      </pc:docMkLst>
      <pc:sldChg chg="modSp">
        <pc:chgData name="Eric Jarman" userId="S::ejarman@my365.bellevue.edu::bc9cf05d-94f1-4b33-9e82-e69eff02f465" providerId="AD" clId="Web-{9E7C84F4-9894-4066-B07D-DF83596D91FA}" dt="2023-05-15T14:31:19.482" v="5" actId="1076"/>
        <pc:sldMkLst>
          <pc:docMk/>
          <pc:sldMk cId="2694395794" sldId="296"/>
        </pc:sldMkLst>
        <pc:picChg chg="mod">
          <ac:chgData name="Eric Jarman" userId="S::ejarman@my365.bellevue.edu::bc9cf05d-94f1-4b33-9e82-e69eff02f465" providerId="AD" clId="Web-{9E7C84F4-9894-4066-B07D-DF83596D91FA}" dt="2023-05-15T14:31:19.482" v="5" actId="1076"/>
          <ac:picMkLst>
            <pc:docMk/>
            <pc:sldMk cId="2694395794" sldId="296"/>
            <ac:picMk id="3" creationId="{0EB5FD02-8B57-0ACD-4703-A87B669EB5AE}"/>
          </ac:picMkLst>
        </pc:picChg>
      </pc:sldChg>
    </pc:docChg>
  </pc:docChgLst>
  <pc:docChgLst>
    <pc:chgData name="Jenny Rosero" userId="S::jrosero@my365.bellevue.edu::83394229-002c-4228-b1ff-7abc7091beb9" providerId="AD" clId="Web-{49CC1A97-AE3D-43D7-9DF7-2FEF05576284}"/>
    <pc:docChg chg="modSld">
      <pc:chgData name="Jenny Rosero" userId="S::jrosero@my365.bellevue.edu::83394229-002c-4228-b1ff-7abc7091beb9" providerId="AD" clId="Web-{49CC1A97-AE3D-43D7-9DF7-2FEF05576284}" dt="2023-05-15T23:08:49.989" v="12" actId="14100"/>
      <pc:docMkLst>
        <pc:docMk/>
      </pc:docMkLst>
      <pc:sldChg chg="addSp delSp modSp">
        <pc:chgData name="Jenny Rosero" userId="S::jrosero@my365.bellevue.edu::83394229-002c-4228-b1ff-7abc7091beb9" providerId="AD" clId="Web-{49CC1A97-AE3D-43D7-9DF7-2FEF05576284}" dt="2023-05-15T23:08:49.989" v="12" actId="14100"/>
        <pc:sldMkLst>
          <pc:docMk/>
          <pc:sldMk cId="2976291157" sldId="281"/>
        </pc:sldMkLst>
        <pc:spChg chg="add del mod">
          <ac:chgData name="Jenny Rosero" userId="S::jrosero@my365.bellevue.edu::83394229-002c-4228-b1ff-7abc7091beb9" providerId="AD" clId="Web-{49CC1A97-AE3D-43D7-9DF7-2FEF05576284}" dt="2023-05-15T23:06:01.624" v="1"/>
          <ac:spMkLst>
            <pc:docMk/>
            <pc:sldMk cId="2976291157" sldId="281"/>
            <ac:spMk id="5" creationId="{0644BF9F-4E3D-F750-2756-F7EDE59E6A00}"/>
          </ac:spMkLst>
        </pc:spChg>
        <pc:spChg chg="add del mod">
          <ac:chgData name="Jenny Rosero" userId="S::jrosero@my365.bellevue.edu::83394229-002c-4228-b1ff-7abc7091beb9" providerId="AD" clId="Web-{49CC1A97-AE3D-43D7-9DF7-2FEF05576284}" dt="2023-05-15T23:07:49.127" v="6"/>
          <ac:spMkLst>
            <pc:docMk/>
            <pc:sldMk cId="2976291157" sldId="281"/>
            <ac:spMk id="8" creationId="{4A40CDFF-232A-00D2-C3CF-CA03279CCF45}"/>
          </ac:spMkLst>
        </pc:spChg>
        <pc:picChg chg="del">
          <ac:chgData name="Jenny Rosero" userId="S::jrosero@my365.bellevue.edu::83394229-002c-4228-b1ff-7abc7091beb9" providerId="AD" clId="Web-{49CC1A97-AE3D-43D7-9DF7-2FEF05576284}" dt="2023-05-15T23:05:43.982" v="0"/>
          <ac:picMkLst>
            <pc:docMk/>
            <pc:sldMk cId="2976291157" sldId="281"/>
            <ac:picMk id="3" creationId="{13349A1D-8C17-DB93-6CA6-F1DD2ECB29F8}"/>
          </ac:picMkLst>
        </pc:picChg>
        <pc:picChg chg="add del mod ord">
          <ac:chgData name="Jenny Rosero" userId="S::jrosero@my365.bellevue.edu::83394229-002c-4228-b1ff-7abc7091beb9" providerId="AD" clId="Web-{49CC1A97-AE3D-43D7-9DF7-2FEF05576284}" dt="2023-05-15T23:07:05.891" v="5"/>
          <ac:picMkLst>
            <pc:docMk/>
            <pc:sldMk cId="2976291157" sldId="281"/>
            <ac:picMk id="6" creationId="{0C08FCBC-67C4-4B31-2897-7E60DFE87A40}"/>
          </ac:picMkLst>
        </pc:picChg>
        <pc:picChg chg="add mod ord">
          <ac:chgData name="Jenny Rosero" userId="S::jrosero@my365.bellevue.edu::83394229-002c-4228-b1ff-7abc7091beb9" providerId="AD" clId="Web-{49CC1A97-AE3D-43D7-9DF7-2FEF05576284}" dt="2023-05-15T23:08:49.989" v="12" actId="14100"/>
          <ac:picMkLst>
            <pc:docMk/>
            <pc:sldMk cId="2976291157" sldId="281"/>
            <ac:picMk id="9" creationId="{F80C1001-21E6-C17D-0344-116C4CFC22E0}"/>
          </ac:picMkLst>
        </pc:picChg>
      </pc:sldChg>
    </pc:docChg>
  </pc:docChgLst>
  <pc:docChgLst>
    <pc:chgData name="Eric Jarman" userId="S::ejarman@my365.bellevue.edu::bc9cf05d-94f1-4b33-9e82-e69eff02f465" providerId="AD" clId="Web-{C23694F9-5674-4C84-9D2E-DCAD45374B4C}"/>
    <pc:docChg chg="modSld">
      <pc:chgData name="Eric Jarman" userId="S::ejarman@my365.bellevue.edu::bc9cf05d-94f1-4b33-9e82-e69eff02f465" providerId="AD" clId="Web-{C23694F9-5674-4C84-9D2E-DCAD45374B4C}" dt="2023-05-10T00:05:58.519" v="1" actId="20577"/>
      <pc:docMkLst>
        <pc:docMk/>
      </pc:docMkLst>
      <pc:sldChg chg="modSp">
        <pc:chgData name="Eric Jarman" userId="S::ejarman@my365.bellevue.edu::bc9cf05d-94f1-4b33-9e82-e69eff02f465" providerId="AD" clId="Web-{C23694F9-5674-4C84-9D2E-DCAD45374B4C}" dt="2023-05-10T00:05:58.519" v="1" actId="20577"/>
        <pc:sldMkLst>
          <pc:docMk/>
          <pc:sldMk cId="170963834" sldId="259"/>
        </pc:sldMkLst>
        <pc:spChg chg="mod">
          <ac:chgData name="Eric Jarman" userId="S::ejarman@my365.bellevue.edu::bc9cf05d-94f1-4b33-9e82-e69eff02f465" providerId="AD" clId="Web-{C23694F9-5674-4C84-9D2E-DCAD45374B4C}" dt="2023-05-10T00:05:58.519" v="1" actId="20577"/>
          <ac:spMkLst>
            <pc:docMk/>
            <pc:sldMk cId="170963834" sldId="259"/>
            <ac:spMk id="2" creationId="{D9B36C10-A9EA-414E-B3D3-09BAD9FA950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usters of black grapes growing on vines">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a:srcRect/>
          <a:stretch/>
        </p:blipFill>
        <p:spPr>
          <a:xfrm>
            <a:off x="2631456" y="244877"/>
            <a:ext cx="9552366" cy="6368244"/>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a:t>Bacchus winery</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vert="horz" lIns="91440" tIns="45720" rIns="91440" bIns="45720" rtlCol="0" anchor="t">
            <a:normAutofit lnSpcReduction="10000"/>
          </a:bodyPr>
          <a:lstStyle/>
          <a:p>
            <a:r>
              <a:rPr lang="en-US"/>
              <a:t>Eric Jarman</a:t>
            </a:r>
          </a:p>
          <a:p>
            <a:r>
              <a:rPr lang="en-US"/>
              <a:t>Ronnie Maggard</a:t>
            </a:r>
          </a:p>
          <a:p>
            <a:r>
              <a:rPr lang="en-US"/>
              <a:t>Jenny Rosero</a:t>
            </a:r>
          </a:p>
          <a:p>
            <a:r>
              <a:rPr lang="en-US"/>
              <a:t>Anani </a:t>
            </a:r>
            <a:r>
              <a:rPr lang="en-US" err="1"/>
              <a:t>Vossah</a:t>
            </a:r>
          </a:p>
        </p:txBody>
      </p:sp>
    </p:spTree>
    <p:extLst>
      <p:ext uri="{BB962C8B-B14F-4D97-AF65-F5344CB8AC3E}">
        <p14:creationId xmlns:p14="http://schemas.microsoft.com/office/powerpoint/2010/main" val="1709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a:t>Introduction</a:t>
            </a:r>
          </a:p>
        </p:txBody>
      </p:sp>
      <p:pic>
        <p:nvPicPr>
          <p:cNvPr id="7" name="Picture Placeholder 6" descr="Barrels in distillery">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a:srcRect/>
          <a:stretch/>
        </p:blipFill>
        <p:spPr>
          <a:xfrm>
            <a:off x="13138" y="136451"/>
            <a:ext cx="4702708" cy="3292792"/>
          </a:xfrm>
        </p:spPr>
      </p:pic>
      <p:pic>
        <p:nvPicPr>
          <p:cNvPr id="9" name="Picture Placeholder 8" descr="Bunch of grapes on vine">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a:srcRect/>
          <a:stretch/>
        </p:blipFill>
        <p:spPr>
          <a:xfrm>
            <a:off x="19988" y="3432620"/>
            <a:ext cx="5138070"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04208"/>
            <a:ext cx="5355266" cy="4200672"/>
          </a:xfrm>
        </p:spPr>
        <p:txBody>
          <a:bodyPr>
            <a:normAutofit fontScale="85000" lnSpcReduction="20000"/>
          </a:bodyPr>
          <a:lstStyle/>
          <a:p>
            <a:r>
              <a:rPr lang="en-US"/>
              <a:t>Bacchus Winery is a family-owned winery that makes </a:t>
            </a:r>
            <a:r>
              <a:rPr lang="en-US">
                <a:ea typeface="+mn-lt"/>
                <a:cs typeface="+mn-lt"/>
              </a:rPr>
              <a:t>Merlot, Cabernet, Chablis, and Chardonnay. The new owners, Stan and Davis Bacchus, wish to continue their father's legacy and continue to run a successful winery. To do this they need to continue to improve their products and customer service. The database will help them in doing so. It will help answer the following questions: </a:t>
            </a:r>
            <a:endParaRPr lang="en-US"/>
          </a:p>
          <a:p>
            <a:pPr marL="342900" indent="-342900">
              <a:buChar char="•"/>
            </a:pPr>
            <a:r>
              <a:rPr lang="en-US">
                <a:ea typeface="+mn-lt"/>
                <a:cs typeface="+mn-lt"/>
              </a:rPr>
              <a:t>"Are all suppliers delivering on time? Is there a large gap between expected delivery and actual delivery?"</a:t>
            </a:r>
          </a:p>
          <a:p>
            <a:pPr marL="342900" indent="-342900">
              <a:buChar char="•"/>
            </a:pPr>
            <a:r>
              <a:rPr lang="en-US">
                <a:ea typeface="+mn-lt"/>
                <a:cs typeface="+mn-lt"/>
              </a:rPr>
              <a:t>"Are all wines selling as they thought? Is one wine not selling? Which distributor carries which wine?"</a:t>
            </a:r>
          </a:p>
          <a:p>
            <a:pPr marL="342900" indent="-342900">
              <a:buChar char="•"/>
            </a:pPr>
            <a:r>
              <a:rPr lang="en-US">
                <a:ea typeface="+mn-lt"/>
                <a:cs typeface="+mn-lt"/>
              </a:rPr>
              <a:t>"During the last four quarters, how many hours did each employee work?"</a:t>
            </a:r>
            <a:endParaRPr lang="en-US"/>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noAutofit/>
          </a:bodyPr>
          <a:lstStyle/>
          <a:p>
            <a:r>
              <a:rPr lang="en-US" cap="all">
                <a:solidFill>
                  <a:srgbClr val="FFFFFF"/>
                </a:solidFill>
                <a:ea typeface="+mj-lt"/>
                <a:cs typeface="+mj-lt"/>
              </a:rPr>
              <a:t>BACCHUS WINERY</a:t>
            </a:r>
            <a:endParaRPr lang="en-US"/>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4693195" cy="1531078"/>
          </a:xfrm>
        </p:spPr>
        <p:txBody>
          <a:bodyPr>
            <a:normAutofit/>
          </a:bodyPr>
          <a:lstStyle/>
          <a:p>
            <a:r>
              <a:rPr lang="en-US"/>
              <a:t>Finalized</a:t>
            </a:r>
            <a:br>
              <a:rPr lang="en-US"/>
            </a:br>
            <a:r>
              <a:rPr lang="en-US"/>
              <a:t>ERD </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normAutofit/>
          </a:bodyPr>
          <a:lstStyle/>
          <a:p>
            <a:r>
              <a:rPr lang="en-US">
                <a:ea typeface="+mj-lt"/>
                <a:cs typeface="+mj-lt"/>
              </a:rPr>
              <a:t>BACCHUS WINERY</a:t>
            </a:r>
            <a:endParaRPr lang="en-US"/>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a:p>
        </p:txBody>
      </p:sp>
      <p:pic>
        <p:nvPicPr>
          <p:cNvPr id="9" name="Picture 9" descr="Diagram&#10;&#10;Description automatically generated">
            <a:extLst>
              <a:ext uri="{FF2B5EF4-FFF2-40B4-BE49-F238E27FC236}">
                <a16:creationId xmlns:a16="http://schemas.microsoft.com/office/drawing/2014/main" id="{F80C1001-21E6-C17D-0344-116C4CFC22E0}"/>
              </a:ext>
            </a:extLst>
          </p:cNvPr>
          <p:cNvPicPr>
            <a:picLocks noGrp="1" noChangeAspect="1"/>
          </p:cNvPicPr>
          <p:nvPr>
            <p:ph idx="1"/>
          </p:nvPr>
        </p:nvPicPr>
        <p:blipFill>
          <a:blip r:embed="rId2"/>
          <a:stretch>
            <a:fillRect/>
          </a:stretch>
        </p:blipFill>
        <p:spPr>
          <a:xfrm>
            <a:off x="6260281" y="117123"/>
            <a:ext cx="4162910" cy="6742680"/>
          </a:xfrm>
        </p:spPr>
      </p:pic>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Employee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normAutofit/>
          </a:bodyPr>
          <a:lstStyle/>
          <a:p>
            <a:r>
              <a:rPr lang="en-US">
                <a:ea typeface="+mj-lt"/>
                <a:cs typeface="+mj-lt"/>
              </a:rPr>
              <a:t>BACCHUS WINERY</a:t>
            </a:r>
            <a:endParaRPr lang="en-US"/>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a:p>
        </p:txBody>
      </p:sp>
      <p:pic>
        <p:nvPicPr>
          <p:cNvPr id="5" name="Picture 7" descr="A picture containing table&#10;&#10;Description automatically generated">
            <a:extLst>
              <a:ext uri="{FF2B5EF4-FFF2-40B4-BE49-F238E27FC236}">
                <a16:creationId xmlns:a16="http://schemas.microsoft.com/office/drawing/2014/main" id="{11567ECE-3928-DBB6-88DB-8C65929BA577}"/>
              </a:ext>
            </a:extLst>
          </p:cNvPr>
          <p:cNvPicPr>
            <a:picLocks noGrp="1" noChangeAspect="1"/>
          </p:cNvPicPr>
          <p:nvPr>
            <p:ph idx="1"/>
          </p:nvPr>
        </p:nvPicPr>
        <p:blipFill rotWithShape="1">
          <a:blip r:embed="rId2"/>
          <a:srcRect r="213" b="35541"/>
          <a:stretch/>
        </p:blipFill>
        <p:spPr>
          <a:xfrm>
            <a:off x="7288428" y="1917809"/>
            <a:ext cx="3991543" cy="4069180"/>
          </a:xfrm>
        </p:spPr>
      </p:pic>
      <p:sp>
        <p:nvSpPr>
          <p:cNvPr id="9" name="Content Placeholder 2">
            <a:extLst>
              <a:ext uri="{FF2B5EF4-FFF2-40B4-BE49-F238E27FC236}">
                <a16:creationId xmlns:a16="http://schemas.microsoft.com/office/drawing/2014/main" id="{49948866-8CDE-0276-DCB4-F6E1B36216AD}"/>
              </a:ext>
            </a:extLst>
          </p:cNvPr>
          <p:cNvSpPr txBox="1">
            <a:spLocks/>
          </p:cNvSpPr>
          <p:nvPr/>
        </p:nvSpPr>
        <p:spPr>
          <a:xfrm>
            <a:off x="1141441" y="2071362"/>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In the Employee Hours report, we found that the highest number of hours worked in the first quarter was 120 hours. They were worked by Janet Collins, Roz Murphey, Henry Dole, and Maria Costanza. The lowest number of hours worked was 72 hours. 20 of the 25 employees worked 72 hours.</a:t>
            </a:r>
          </a:p>
        </p:txBody>
      </p:sp>
    </p:spTree>
    <p:extLst>
      <p:ext uri="{BB962C8B-B14F-4D97-AF65-F5344CB8AC3E}">
        <p14:creationId xmlns:p14="http://schemas.microsoft.com/office/powerpoint/2010/main" val="263309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Wine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endParaRPr lang="en-US"/>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a:p>
        </p:txBody>
      </p:sp>
      <p:pic>
        <p:nvPicPr>
          <p:cNvPr id="5" name="Picture 7" descr="A picture containing table&#10;&#10;Description automatically generated">
            <a:extLst>
              <a:ext uri="{FF2B5EF4-FFF2-40B4-BE49-F238E27FC236}">
                <a16:creationId xmlns:a16="http://schemas.microsoft.com/office/drawing/2014/main" id="{E2A0F7E0-E9DF-9C92-D72B-60C30BC12B04}"/>
              </a:ext>
            </a:extLst>
          </p:cNvPr>
          <p:cNvPicPr>
            <a:picLocks noGrp="1" noChangeAspect="1"/>
          </p:cNvPicPr>
          <p:nvPr>
            <p:ph idx="1"/>
          </p:nvPr>
        </p:nvPicPr>
        <p:blipFill rotWithShape="1">
          <a:blip r:embed="rId2"/>
          <a:srcRect t="64266" r="-439" b="16057"/>
          <a:stretch/>
        </p:blipFill>
        <p:spPr>
          <a:xfrm>
            <a:off x="687946" y="2089483"/>
            <a:ext cx="5761144" cy="2065895"/>
          </a:xfrm>
        </p:spPr>
      </p:pic>
      <p:sp>
        <p:nvSpPr>
          <p:cNvPr id="10" name="Content Placeholder 2">
            <a:extLst>
              <a:ext uri="{FF2B5EF4-FFF2-40B4-BE49-F238E27FC236}">
                <a16:creationId xmlns:a16="http://schemas.microsoft.com/office/drawing/2014/main" id="{C7376B8B-6A3E-2689-46CB-774AD3411544}"/>
              </a:ext>
            </a:extLst>
          </p:cNvPr>
          <p:cNvSpPr txBox="1">
            <a:spLocks/>
          </p:cNvSpPr>
          <p:nvPr/>
        </p:nvSpPr>
        <p:spPr>
          <a:xfrm>
            <a:off x="6330924" y="1920276"/>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In the Wine Sales report, we found Merlot has the lowest total sales of $3,259. This wine is distributed by West Side Shipping. Chardonnay is the most sold wine with total sales of $5,204. Our main distributor for this wine is East Side Shipping. </a:t>
            </a:r>
          </a:p>
        </p:txBody>
      </p:sp>
    </p:spTree>
    <p:extLst>
      <p:ext uri="{BB962C8B-B14F-4D97-AF65-F5344CB8AC3E}">
        <p14:creationId xmlns:p14="http://schemas.microsoft.com/office/powerpoint/2010/main" val="340044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Supplier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a:p>
        </p:txBody>
      </p:sp>
      <p:sp>
        <p:nvSpPr>
          <p:cNvPr id="9" name="Content Placeholder 2">
            <a:extLst>
              <a:ext uri="{FF2B5EF4-FFF2-40B4-BE49-F238E27FC236}">
                <a16:creationId xmlns:a16="http://schemas.microsoft.com/office/drawing/2014/main" id="{BA66F0B3-838A-1161-769F-7D5E610E1991}"/>
              </a:ext>
            </a:extLst>
          </p:cNvPr>
          <p:cNvSpPr txBox="1">
            <a:spLocks/>
          </p:cNvSpPr>
          <p:nvPr/>
        </p:nvSpPr>
        <p:spPr>
          <a:xfrm>
            <a:off x="418855" y="2097638"/>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The Wine Supplier report shows that for the month of May, Vates Inc and Boxes Inc delivered the supplies earlier than the expected delivery date. These are the main suppliers, and they are not showing any problem areas so far.   </a:t>
            </a:r>
          </a:p>
        </p:txBody>
      </p:sp>
      <p:pic>
        <p:nvPicPr>
          <p:cNvPr id="3" name="Picture 3" descr="Graphical user interface, text&#10;&#10;Description automatically generated">
            <a:extLst>
              <a:ext uri="{FF2B5EF4-FFF2-40B4-BE49-F238E27FC236}">
                <a16:creationId xmlns:a16="http://schemas.microsoft.com/office/drawing/2014/main" id="{0EB5FD02-8B57-0ACD-4703-A87B669EB5AE}"/>
              </a:ext>
            </a:extLst>
          </p:cNvPr>
          <p:cNvPicPr>
            <a:picLocks noChangeAspect="1"/>
          </p:cNvPicPr>
          <p:nvPr/>
        </p:nvPicPr>
        <p:blipFill>
          <a:blip r:embed="rId2"/>
          <a:stretch>
            <a:fillRect/>
          </a:stretch>
        </p:blipFill>
        <p:spPr>
          <a:xfrm>
            <a:off x="1464415" y="4516564"/>
            <a:ext cx="9263169" cy="1566122"/>
          </a:xfrm>
          <a:prstGeom prst="rect">
            <a:avLst/>
          </a:prstGeom>
        </p:spPr>
      </p:pic>
      <p:sp>
        <p:nvSpPr>
          <p:cNvPr id="8" name="Content Placeholder 7">
            <a:extLst>
              <a:ext uri="{FF2B5EF4-FFF2-40B4-BE49-F238E27FC236}">
                <a16:creationId xmlns:a16="http://schemas.microsoft.com/office/drawing/2014/main" id="{C212C5F3-B465-550D-201F-2AB378B9BD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4395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a:t>Assumptions</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085271"/>
            <a:ext cx="9966434" cy="3684588"/>
          </a:xfrm>
        </p:spPr>
        <p:txBody>
          <a:bodyPr vert="horz" lIns="91440" tIns="45720" rIns="91440" bIns="45720" rtlCol="0" anchor="t">
            <a:normAutofit lnSpcReduction="10000"/>
          </a:bodyPr>
          <a:lstStyle/>
          <a:p>
            <a:pPr marL="283210" indent="-283210"/>
            <a:r>
              <a:rPr lang="en-US">
                <a:latin typeface="Univers Condensed Light"/>
                <a:cs typeface="Times New Roman"/>
              </a:rPr>
              <a:t>The winery produces four types of wines: merlot, cabernet, Chablis, and chardonnay.</a:t>
            </a:r>
          </a:p>
          <a:p>
            <a:pPr marL="283210" indent="-283210"/>
            <a:r>
              <a:rPr lang="en-US">
                <a:latin typeface="Univers Condensed Light"/>
                <a:cs typeface="Times New Roman"/>
              </a:rPr>
              <a:t>The winery has four key departments: finance and payroll, marketing, production, and distribution.</a:t>
            </a:r>
          </a:p>
          <a:p>
            <a:pPr marL="283210" indent="-283210"/>
            <a:r>
              <a:rPr lang="en-US">
                <a:latin typeface="Univers Condensed Light"/>
                <a:cs typeface="Times New Roman"/>
              </a:rPr>
              <a:t>The winery has a total of 25 employees, 27 if you include the Bacchus brothers.</a:t>
            </a:r>
          </a:p>
          <a:p>
            <a:pPr marL="283210" indent="-283210"/>
            <a:r>
              <a:rPr lang="en-US">
                <a:latin typeface="Univers Condensed Light"/>
                <a:cs typeface="Times New Roman"/>
              </a:rPr>
              <a:t>They have three key suppliers, each delivering six different wine-making components every month or so.</a:t>
            </a:r>
            <a:endParaRPr lang="en-US"/>
          </a:p>
          <a:p>
            <a:pPr marL="283210" indent="-283210"/>
            <a:r>
              <a:rPr lang="en-US">
                <a:latin typeface="Univers Condensed Light"/>
                <a:cs typeface="Times New Roman"/>
              </a:rPr>
              <a:t>Maria, in charge of distribution, would like distributors to be able to order online and track shipments. This will make dealings with the winery much more convenient for the distributors.</a:t>
            </a:r>
          </a:p>
          <a:p>
            <a:pPr marL="283210" indent="-283210"/>
            <a:r>
              <a:rPr lang="en-US">
                <a:latin typeface="Univers Condensed Light"/>
                <a:cs typeface="Times New Roman"/>
              </a:rPr>
              <a:t>The owners need information on wine distribution and which distributor carries each type of wine. This will help determine which distributor is the most effective at selling each wine as well as provide data to adjust marketing strategies.</a:t>
            </a:r>
          </a:p>
          <a:p>
            <a:pPr marL="283210" indent="-283210"/>
            <a:endParaRPr lang="en-US">
              <a:latin typeface="Univers Condensed Light"/>
            </a:endParaRP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a:t>Assumptions Cont.</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1927616"/>
            <a:ext cx="10386683" cy="3684588"/>
          </a:xfrm>
        </p:spPr>
        <p:txBody>
          <a:bodyPr vert="horz" lIns="91440" tIns="45720" rIns="91440" bIns="45720" rtlCol="0" anchor="t">
            <a:normAutofit/>
          </a:bodyPr>
          <a:lstStyle/>
          <a:p>
            <a:pPr marL="283210" indent="-283210"/>
            <a:r>
              <a:rPr lang="en-US">
                <a:latin typeface="Univers Condensed Light"/>
                <a:cs typeface="Times New Roman"/>
              </a:rPr>
              <a:t>The owners need information on employee time worked in the last four quarters. This will be helpful in determining employee productivity and identifying issues with attendance.</a:t>
            </a:r>
          </a:p>
          <a:p>
            <a:pPr marL="283210" indent="-283210"/>
            <a:r>
              <a:rPr lang="en-US">
                <a:latin typeface="Univers Condensed Light"/>
                <a:cs typeface="Times New Roman"/>
              </a:rPr>
              <a:t>Those in charge of keeping track of supply inventory need to be able to have an efficient way of tracking inventory and ordering more supplies. </a:t>
            </a:r>
            <a:endParaRPr lang="en-US">
              <a:latin typeface="Univers Condensed Light"/>
            </a:endParaRPr>
          </a:p>
          <a:p>
            <a:pPr marL="283210" indent="-283210"/>
            <a:r>
              <a:rPr lang="en-US">
                <a:latin typeface="Univers Condensed Light"/>
                <a:cs typeface="Times New Roman"/>
              </a:rPr>
              <a:t>The owners need to be able to keep track of supply delivery dates to see who delivers supplies most effectively so that they can continue to work with suppliers or find more efficient suppliers. </a:t>
            </a:r>
          </a:p>
          <a:p>
            <a:pPr marL="283210" indent="-283210"/>
            <a:endParaRPr lang="en-US">
              <a:latin typeface="Univers Condensed Light"/>
            </a:endParaRPr>
          </a:p>
          <a:p>
            <a:pPr marL="283210" indent="-283210"/>
            <a:endParaRPr lang="en-US"/>
          </a:p>
        </p:txBody>
      </p:sp>
      <p:sp>
        <p:nvSpPr>
          <p:cNvPr id="8" name="Footer Placeholder 7">
            <a:extLst>
              <a:ext uri="{FF2B5EF4-FFF2-40B4-BE49-F238E27FC236}">
                <a16:creationId xmlns:a16="http://schemas.microsoft.com/office/drawing/2014/main" id="{1CB6C385-03DD-40B8-8F1B-4E62C60C85AA}"/>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endParaRPr lang="en-US"/>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a:p>
        </p:txBody>
      </p:sp>
    </p:spTree>
    <p:extLst>
      <p:ext uri="{BB962C8B-B14F-4D97-AF65-F5344CB8AC3E}">
        <p14:creationId xmlns:p14="http://schemas.microsoft.com/office/powerpoint/2010/main" val="74215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a:t>Thank you</a:t>
            </a:r>
          </a:p>
        </p:txBody>
      </p:sp>
      <p:pic>
        <p:nvPicPr>
          <p:cNvPr id="6" name="Picture Placeholder 5" descr="Misty vineyard">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a:srcRect/>
          <a:stretch/>
        </p:blipFill>
        <p:spPr>
          <a:xfrm>
            <a:off x="0" y="436"/>
            <a:ext cx="4966447" cy="6850342"/>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a:solidFill>
                  <a:srgbClr val="FFFFFF"/>
                </a:solidFill>
                <a:ea typeface="+mj-lt"/>
                <a:cs typeface="+mj-lt"/>
              </a:rPr>
              <a:t>BACCHUS WINERY</a:t>
            </a:r>
            <a:endParaRPr lang="en-US"/>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vert="horz" lIns="91440" tIns="45720" rIns="91440" bIns="45720" rtlCol="0" anchor="t">
            <a:normAutofit/>
          </a:bodyPr>
          <a:lstStyle/>
          <a:p>
            <a:pPr marL="0" indent="0"/>
            <a:r>
              <a:rPr lang="en-US">
                <a:ea typeface="+mn-lt"/>
                <a:cs typeface="+mn-lt"/>
              </a:rPr>
              <a:t>Eric Jarman</a:t>
            </a:r>
          </a:p>
          <a:p>
            <a:pPr marL="0" indent="0"/>
            <a:r>
              <a:rPr lang="en-US">
                <a:ea typeface="+mn-lt"/>
                <a:cs typeface="+mn-lt"/>
              </a:rPr>
              <a:t>Ronnie Maggard</a:t>
            </a:r>
          </a:p>
          <a:p>
            <a:pPr marL="0" indent="0"/>
            <a:r>
              <a:rPr lang="en-US">
                <a:ea typeface="+mn-lt"/>
                <a:cs typeface="+mn-lt"/>
              </a:rPr>
              <a:t>Jenny Rosero</a:t>
            </a:r>
          </a:p>
          <a:p>
            <a:pPr marL="0" indent="0"/>
            <a:r>
              <a:rPr lang="en-US">
                <a:ea typeface="+mn-lt"/>
                <a:cs typeface="+mn-lt"/>
              </a:rPr>
              <a:t>Anani </a:t>
            </a:r>
            <a:r>
              <a:rPr lang="en-US" err="1">
                <a:ea typeface="+mn-lt"/>
                <a:cs typeface="+mn-lt"/>
              </a:rPr>
              <a:t>Vossah</a:t>
            </a:r>
            <a:endParaRPr lang="en-US" err="1"/>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a:p>
        </p:txBody>
      </p:sp>
    </p:spTree>
    <p:extLst>
      <p:ext uri="{BB962C8B-B14F-4D97-AF65-F5344CB8AC3E}">
        <p14:creationId xmlns:p14="http://schemas.microsoft.com/office/powerpoint/2010/main" val="304307093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7E79C84AFA114599FB94F52BD7CDFE" ma:contentTypeVersion="13" ma:contentTypeDescription="Create a new document." ma:contentTypeScope="" ma:versionID="7e07e22b671a7f6a1e103f5b3a71d3a8">
  <xsd:schema xmlns:xsd="http://www.w3.org/2001/XMLSchema" xmlns:xs="http://www.w3.org/2001/XMLSchema" xmlns:p="http://schemas.microsoft.com/office/2006/metadata/properties" xmlns:ns2="2f60e664-2f05-4fb5-a5ca-803fd1659e10" xmlns:ns3="3a8085cc-17e1-45f8-a2ae-167638cf3451" targetNamespace="http://schemas.microsoft.com/office/2006/metadata/properties" ma:root="true" ma:fieldsID="cde985e5d41642bb31e5982bc3d7d9d7" ns2:_="" ns3:_="">
    <xsd:import namespace="2f60e664-2f05-4fb5-a5ca-803fd1659e10"/>
    <xsd:import namespace="3a8085cc-17e1-45f8-a2ae-167638cf345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60e664-2f05-4fb5-a5ca-803fd1659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b3b29b4-c9d7-4060-9033-20070191685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8085cc-17e1-45f8-a2ae-167638cf3451"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c5b97f79-5cb2-4231-b3e9-788de9f32c4a}" ma:internalName="TaxCatchAll" ma:showField="CatchAllData" ma:web="3a8085cc-17e1-45f8-a2ae-167638cf3451">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f60e664-2f05-4fb5-a5ca-803fd1659e10">
      <Terms xmlns="http://schemas.microsoft.com/office/infopath/2007/PartnerControls"/>
    </lcf76f155ced4ddcb4097134ff3c332f>
    <TaxCatchAll xmlns="3a8085cc-17e1-45f8-a2ae-167638cf345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7051DC-D42B-41DA-BA8C-9787CF63F6D2}">
  <ds:schemaRefs>
    <ds:schemaRef ds:uri="2f60e664-2f05-4fb5-a5ca-803fd1659e10"/>
    <ds:schemaRef ds:uri="3a8085cc-17e1-45f8-a2ae-167638cf34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263D7C-E9CB-4C77-8528-77A30083B7FC}">
  <ds:schemaRefs>
    <ds:schemaRef ds:uri="230e9df3-be65-4c73-a93b-d1236ebd677e"/>
    <ds:schemaRef ds:uri="2f60e664-2f05-4fb5-a5ca-803fd1659e10"/>
    <ds:schemaRef ds:uri="3a8085cc-17e1-45f8-a2ae-167638cf3451"/>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AngleLinesVTI</vt:lpstr>
      <vt:lpstr>Bacchus winery</vt:lpstr>
      <vt:lpstr>Introduction</vt:lpstr>
      <vt:lpstr>Finalized ERD </vt:lpstr>
      <vt:lpstr>Employee Report</vt:lpstr>
      <vt:lpstr>Wine Report</vt:lpstr>
      <vt:lpstr>Supplier Report</vt:lpstr>
      <vt:lpstr>Assumptions</vt:lpstr>
      <vt:lpstr>Assumptions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20</cp:revision>
  <dcterms:created xsi:type="dcterms:W3CDTF">2023-05-05T21:08:21Z</dcterms:created>
  <dcterms:modified xsi:type="dcterms:W3CDTF">2023-05-15T23:08:50Z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0x0101004E7E79C84AFA114599FB94F52BD7CDFE</vt:lpwstr>
  </property>
  <property fmtid="{D5CDD505-2E9C-101B-9397-08002B2CF9AE}" pid="3" name="MediaServiceImageTags">
    <vt:lpwstr/>
  </property>
</Properties>
</file>